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2" r:id="rId2"/>
    <p:sldId id="307" r:id="rId3"/>
    <p:sldId id="82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3DD"/>
    <a:srgbClr val="B8F2E6"/>
    <a:srgbClr val="AED9E0"/>
    <a:srgbClr val="5E6472"/>
    <a:srgbClr val="579B91"/>
    <a:srgbClr val="75B1A9"/>
    <a:srgbClr val="869FA9"/>
    <a:srgbClr val="4E535E"/>
    <a:srgbClr val="5B616D"/>
    <a:srgbClr val="FFA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6" autoAdjust="0"/>
    <p:restoredTop sz="81220" autoAdjust="0"/>
  </p:normalViewPr>
  <p:slideViewPr>
    <p:cSldViewPr snapToGrid="0" showGuides="1">
      <p:cViewPr varScale="1">
        <p:scale>
          <a:sx n="74" d="100"/>
          <a:sy n="74" d="100"/>
        </p:scale>
        <p:origin x="54" y="24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EEC36-B98D-4B0A-AE15-F126689AC229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21F08-F1FE-4F22-8E0B-5C5469AD5AB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78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1F08-F1FE-4F22-8E0B-5C5469AD5AB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68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/>
              <a:t>Usable cards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noProof="0" dirty="0"/>
              <a:t>Use</a:t>
            </a:r>
            <a:r>
              <a:rPr lang="en-GB" baseline="0" noProof="0" dirty="0"/>
              <a:t> this cards and insert specific information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1F08-F1FE-4F22-8E0B-5C5469AD5AB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027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/>
              <a:t>Usable cards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noProof="0"/>
              <a:t>Use</a:t>
            </a:r>
            <a:r>
              <a:rPr lang="en-GB" baseline="0" noProof="0"/>
              <a:t> this cards and insert specific information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1F08-F1FE-4F22-8E0B-5C5469AD5AB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96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FDB72C-FE95-4429-A36F-2354D5E27C2B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742D1B-CA4C-4B51-9AC3-64DBA78EEA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76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FDB72C-FE95-4429-A36F-2354D5E27C2B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742D1B-CA4C-4B51-9AC3-64DBA78EEA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09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+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 hasCustomPrompt="1"/>
          </p:nvPr>
        </p:nvSpPr>
        <p:spPr>
          <a:xfrm>
            <a:off x="334434" y="1268760"/>
            <a:ext cx="11521017" cy="5067240"/>
          </a:xfrm>
        </p:spPr>
        <p:txBody>
          <a:bodyPr anchor="ctr">
            <a:normAutofit/>
          </a:bodyPr>
          <a:lstStyle>
            <a:lvl1pPr marL="238264" indent="-238264">
              <a:buClr>
                <a:srgbClr val="4E535E"/>
              </a:buClr>
              <a:buFont typeface="Arial" panose="020B0604020202020204" pitchFamily="34" charset="0"/>
              <a:buChar char="•"/>
              <a:defRPr sz="2400"/>
            </a:lvl1pPr>
            <a:lvl2pPr marL="714794" indent="-238264">
              <a:buClr>
                <a:srgbClr val="4E535E"/>
              </a:buClr>
              <a:buFont typeface="Arial" panose="020B0604020202020204" pitchFamily="34" charset="0"/>
              <a:buChar char="•"/>
              <a:defRPr sz="2000"/>
            </a:lvl2pPr>
            <a:lvl3pPr marL="1111902" indent="-238264">
              <a:buClr>
                <a:srgbClr val="4E535E"/>
              </a:buClr>
              <a:buFont typeface="Arial" panose="020B0604020202020204" pitchFamily="34" charset="0"/>
              <a:buChar char="•"/>
              <a:defRPr sz="1800"/>
            </a:lvl3pPr>
            <a:lvl4pPr marL="1509010" indent="-238264">
              <a:buClr>
                <a:srgbClr val="4E535E"/>
              </a:buClr>
              <a:buFont typeface="Arial" panose="020B0604020202020204" pitchFamily="34" charset="0"/>
              <a:buChar char="•"/>
              <a:defRPr sz="1800"/>
            </a:lvl4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Titelplatzhalter 11"/>
          <p:cNvSpPr>
            <a:spLocks noGrp="1"/>
          </p:cNvSpPr>
          <p:nvPr>
            <p:ph type="title"/>
          </p:nvPr>
        </p:nvSpPr>
        <p:spPr>
          <a:xfrm>
            <a:off x="348848" y="210326"/>
            <a:ext cx="11519999" cy="590228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latin typeface="+mn-lt"/>
              </a:defRPr>
            </a:lvl1pPr>
          </a:lstStyle>
          <a:p>
            <a:pPr marL="0" lvl="0" algn="l"/>
            <a:r>
              <a:rPr lang="de-DE" dirty="0"/>
              <a:t>Titelmasterformat durch Klicken bearbeiten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0B4F899-CB0D-43DE-936C-25F65A367F55}"/>
              </a:ext>
            </a:extLst>
          </p:cNvPr>
          <p:cNvSpPr/>
          <p:nvPr userDrawn="1"/>
        </p:nvSpPr>
        <p:spPr>
          <a:xfrm rot="5400000">
            <a:off x="1295743" y="-542889"/>
            <a:ext cx="121160" cy="2714760"/>
          </a:xfrm>
          <a:prstGeom prst="snip1Rect">
            <a:avLst>
              <a:gd name="adj" fmla="val 50000"/>
            </a:avLst>
          </a:prstGeom>
          <a:solidFill>
            <a:srgbClr val="5E64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8193870" y="6570001"/>
            <a:ext cx="3840000" cy="28799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93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BAUSTEIN by T. Schoormann, F. Möller, L. Chandra Kruse &amp; B. Otto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9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4381499" y="-4381501"/>
            <a:ext cx="3429000" cy="12192001"/>
          </a:xfrm>
          <a:prstGeom prst="rect">
            <a:avLst/>
          </a:prstGeom>
          <a:solidFill>
            <a:srgbClr val="5E64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872" y="372164"/>
            <a:ext cx="6376678" cy="2387600"/>
          </a:xfrm>
        </p:spPr>
        <p:txBody>
          <a:bodyPr>
            <a:normAutofit fontScale="90000"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BAUSTEIN. </a:t>
            </a:r>
            <a:br>
              <a:rPr lang="en-GB" sz="8000" b="1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 Design Tool for Configuring and Representing Design Research.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85B9E3-5554-4855-8F12-4521F3D06D48}"/>
              </a:ext>
            </a:extLst>
          </p:cNvPr>
          <p:cNvSpPr/>
          <p:nvPr/>
        </p:nvSpPr>
        <p:spPr>
          <a:xfrm>
            <a:off x="7457984" y="6390515"/>
            <a:ext cx="4557486" cy="46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612BD2-E779-492A-BD1F-1FF9A69FDDBF}"/>
              </a:ext>
            </a:extLst>
          </p:cNvPr>
          <p:cNvGrpSpPr/>
          <p:nvPr/>
        </p:nvGrpSpPr>
        <p:grpSpPr>
          <a:xfrm>
            <a:off x="6492240" y="6238626"/>
            <a:ext cx="5194254" cy="494420"/>
            <a:chOff x="243651" y="6110515"/>
            <a:chExt cx="6047870" cy="575672"/>
          </a:xfrm>
        </p:grpSpPr>
        <p:pic>
          <p:nvPicPr>
            <p:cNvPr id="8" name="Grafik 27" descr="Logo_ausgetauscht">
              <a:extLst>
                <a:ext uri="{FF2B5EF4-FFF2-40B4-BE49-F238E27FC236}">
                  <a16:creationId xmlns:a16="http://schemas.microsoft.com/office/drawing/2014/main" id="{E13761D5-1B5E-49B5-993D-CCE53F37D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882" y="6158801"/>
              <a:ext cx="1928388" cy="52738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9B582CF-CCAD-44B2-A758-8ACE8D5AB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651" y="6110515"/>
              <a:ext cx="1422164" cy="52738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369464A-623D-4CC1-AC2B-721E5F2E07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38" y="6110515"/>
              <a:ext cx="2115183" cy="527386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963FDF5-434E-49C2-B01E-3445375D4EB8}"/>
              </a:ext>
            </a:extLst>
          </p:cNvPr>
          <p:cNvSpPr txBox="1"/>
          <p:nvPr/>
        </p:nvSpPr>
        <p:spPr>
          <a:xfrm>
            <a:off x="2578101" y="3515595"/>
            <a:ext cx="96139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100" dirty="0">
                <a:solidFill>
                  <a:srgbClr val="4E535E"/>
                </a:solidFill>
              </a:rPr>
              <a:t>Schoormann, Möller, Chandra Kruse, &amp; Otto (2024). BAUSTEIN – A </a:t>
            </a:r>
            <a:r>
              <a:rPr lang="en-US" sz="1100" dirty="0">
                <a:solidFill>
                  <a:srgbClr val="4E535E"/>
                </a:solidFill>
              </a:rPr>
              <a:t>Design Tool for Configuring and Representing Design Research. </a:t>
            </a:r>
            <a:r>
              <a:rPr lang="en-US" sz="1100" i="1" dirty="0">
                <a:solidFill>
                  <a:srgbClr val="4E535E"/>
                </a:solidFill>
              </a:rPr>
              <a:t>Information Systems Journal</a:t>
            </a:r>
            <a:r>
              <a:rPr lang="en-US" sz="1100" dirty="0">
                <a:solidFill>
                  <a:srgbClr val="4E535E"/>
                </a:solidFill>
              </a:rPr>
              <a:t>. </a:t>
            </a:r>
            <a:endParaRPr lang="en-DE" sz="1100" dirty="0">
              <a:solidFill>
                <a:srgbClr val="4E53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6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 </a:t>
            </a:r>
            <a:r>
              <a:rPr lang="en-GB" u="sng" dirty="0"/>
              <a:t>YOUR PROJECT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2466" y="1093033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Planning &amp; </a:t>
                      </a:r>
                      <a:b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Strategizing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369864" y="1093047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Problem &amp; </a:t>
                      </a:r>
                      <a:b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need finding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40938" y="2531372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Grounding &amp; Conceptualization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7912"/>
              </p:ext>
            </p:extLst>
          </p:nvPr>
        </p:nvGraphicFramePr>
        <p:xfrm>
          <a:off x="3291807" y="5327979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Knowledge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Formulation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7279"/>
              </p:ext>
            </p:extLst>
          </p:nvPr>
        </p:nvGraphicFramePr>
        <p:xfrm>
          <a:off x="334497" y="5319616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Artifact</a:t>
                      </a: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building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970666" y="2531372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582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EX-ANTE Evaluation &amp;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619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312466" y="3940914"/>
          <a:ext cx="2726136" cy="12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49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Refinement &amp;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Revision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709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72377"/>
              </p:ext>
            </p:extLst>
          </p:nvPr>
        </p:nvGraphicFramePr>
        <p:xfrm>
          <a:off x="6249117" y="5312032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Target user-specific Communication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3262249" y="3933422"/>
          <a:ext cx="2726136" cy="12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49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Abstraction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level Check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709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6250265" y="3925930"/>
          <a:ext cx="2726136" cy="12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49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Dependency analysis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709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9250981" y="3925930"/>
          <a:ext cx="2726136" cy="12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49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Reflection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709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6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6927976" y="2532335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582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EX-POST Evaluation &amp;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619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F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6365540" y="1107968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Envisioning &amp; Ideation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97" name="Table 96"/>
          <p:cNvGraphicFramePr>
            <a:graphicFrameLocks noGrp="1"/>
          </p:cNvGraphicFramePr>
          <p:nvPr/>
        </p:nvGraphicFramePr>
        <p:xfrm>
          <a:off x="9422938" y="1107968"/>
          <a:ext cx="2726136" cy="120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64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Feasibility check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558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38FDA3B-8EA2-4240-958B-ED9AEA448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30200"/>
              </p:ext>
            </p:extLst>
          </p:nvPr>
        </p:nvGraphicFramePr>
        <p:xfrm>
          <a:off x="9250981" y="5311941"/>
          <a:ext cx="2726136" cy="120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96">
                  <a:extLst>
                    <a:ext uri="{9D8B030D-6E8A-4147-A177-3AD203B41FA5}">
                      <a16:colId xmlns:a16="http://schemas.microsoft.com/office/drawing/2014/main" val="3178470592"/>
                    </a:ext>
                  </a:extLst>
                </a:gridCol>
                <a:gridCol w="2476240">
                  <a:extLst>
                    <a:ext uri="{9D8B030D-6E8A-4147-A177-3AD203B41FA5}">
                      <a16:colId xmlns:a16="http://schemas.microsoft.com/office/drawing/2014/main" val="478569061"/>
                    </a:ext>
                  </a:extLst>
                </a:gridCol>
              </a:tblGrid>
              <a:tr h="49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all" baseline="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54523" marR="54523" marT="27261" marB="2726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cap="all" baseline="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*BLANK*</a:t>
                      </a:r>
                    </a:p>
                  </a:txBody>
                  <a:tcPr marL="54523" marR="54523" marT="27261" marB="272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5441"/>
                  </a:ext>
                </a:extLst>
              </a:tr>
              <a:tr h="709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noProof="0" dirty="0"/>
                    </a:p>
                  </a:txBody>
                  <a:tcPr marL="54523" marR="54523" marT="27261" marB="27261" vert="vert27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/>
                    </a:p>
                  </a:txBody>
                  <a:tcPr marL="54523" marR="54523" marT="27261" marB="272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1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4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 </a:t>
            </a:r>
            <a:r>
              <a:rPr lang="en-GB" u="sng" dirty="0"/>
              <a:t>YOUR PROJECT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1EFBFE-41D5-48AF-AB61-76656C8F9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891" y="106428"/>
            <a:ext cx="1486428" cy="16340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ED8C907-DE19-47BC-B86D-E15E985B94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1647" y="106428"/>
            <a:ext cx="1504097" cy="16340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FCE7FE5-6B85-4DB6-B287-05855376F1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9072" y="106428"/>
            <a:ext cx="1504595" cy="163408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B5383FC-3B51-44ED-804A-24C877F50A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6996" y="106428"/>
            <a:ext cx="1504595" cy="163408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1AFD569-05F9-427B-9EE3-17A41CB570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9544" y="1797179"/>
            <a:ext cx="1504095" cy="163408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5E25018-5045-4B88-90A0-622DAACF4E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0871" y="1797179"/>
            <a:ext cx="1479345" cy="16340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733CB3-4404-4B92-BCEE-1A5324247B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7449" y="1797179"/>
            <a:ext cx="1486921" cy="163408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E27726-CB27-4A91-A97E-29255D5BC4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31398" y="3487931"/>
            <a:ext cx="1486921" cy="163408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A835D5D-2F66-4124-A42B-F0F4389110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84933" y="3487931"/>
            <a:ext cx="1504555" cy="163408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AEE46F5-77CB-4C0C-9AE5-2DFBFAD3D2B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56102" y="3487931"/>
            <a:ext cx="1481121" cy="163408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4C53804-C9A1-45EC-94FC-F3DB5394F6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03837" y="3487931"/>
            <a:ext cx="1486428" cy="163408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6097FBF-51B3-40D8-853E-247EB46BE0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99544" y="5179460"/>
            <a:ext cx="1504097" cy="163408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BB76694-CB04-49B9-A53E-A494CB3FB10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74882" y="5179460"/>
            <a:ext cx="1504097" cy="163408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227E48B-1741-42B9-98A0-318BA2987F6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50221" y="5179460"/>
            <a:ext cx="1486921" cy="163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9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BAUSTEIN.  A Design Tool for Configuring and Representing Design Research.</vt:lpstr>
      <vt:lpstr>REPRESENT YOUR PROJECT</vt:lpstr>
      <vt:lpstr>REPRESENT YOUR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Thorsten Schoormann</dc:creator>
  <cp:lastModifiedBy>Schoormann</cp:lastModifiedBy>
  <cp:revision>387</cp:revision>
  <dcterms:created xsi:type="dcterms:W3CDTF">2021-12-17T18:17:00Z</dcterms:created>
  <dcterms:modified xsi:type="dcterms:W3CDTF">2024-03-06T12:52:18Z</dcterms:modified>
</cp:coreProperties>
</file>