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2" r:id="rId2"/>
    <p:sldId id="307" r:id="rId3"/>
    <p:sldId id="820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3DD"/>
    <a:srgbClr val="B8F2E6"/>
    <a:srgbClr val="AED9E0"/>
    <a:srgbClr val="5E6472"/>
    <a:srgbClr val="579B91"/>
    <a:srgbClr val="75B1A9"/>
    <a:srgbClr val="869FA9"/>
    <a:srgbClr val="4E535E"/>
    <a:srgbClr val="5B616D"/>
    <a:srgbClr val="FFA6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36" autoAdjust="0"/>
    <p:restoredTop sz="81220" autoAdjust="0"/>
  </p:normalViewPr>
  <p:slideViewPr>
    <p:cSldViewPr snapToGrid="0" showGuides="1">
      <p:cViewPr varScale="1">
        <p:scale>
          <a:sx n="74" d="100"/>
          <a:sy n="74" d="100"/>
        </p:scale>
        <p:origin x="54" y="24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EEC36-B98D-4B0A-AE15-F126689AC229}" type="datetimeFigureOut">
              <a:rPr lang="de-DE" smtClean="0"/>
              <a:t>06.03.2024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21F08-F1FE-4F22-8E0B-5C5469AD5AB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9780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21F08-F1FE-4F22-8E0B-5C5469AD5AB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9689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noProof="0" dirty="0"/>
              <a:t>Usable cards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noProof="0" dirty="0"/>
              <a:t>Use</a:t>
            </a:r>
            <a:r>
              <a:rPr lang="en-GB" baseline="0" noProof="0" dirty="0"/>
              <a:t> this cards and insert specific information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21F08-F1FE-4F22-8E0B-5C5469AD5AB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8027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noProof="0"/>
              <a:t>Usable cards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noProof="0"/>
              <a:t>Use</a:t>
            </a:r>
            <a:r>
              <a:rPr lang="en-GB" baseline="0" noProof="0"/>
              <a:t> this cards and insert specific information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21F08-F1FE-4F22-8E0B-5C5469AD5AB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964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FDB72C-FE95-4429-A36F-2354D5E27C2B}" type="datetimeFigureOut">
              <a:rPr lang="de-DE" smtClean="0"/>
              <a:t>06.03.2024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742D1B-CA4C-4B51-9AC3-64DBA78EEAD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876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FDB72C-FE95-4429-A36F-2354D5E27C2B}" type="datetimeFigureOut">
              <a:rPr lang="de-DE" smtClean="0"/>
              <a:t>06.03.2024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742D1B-CA4C-4B51-9AC3-64DBA78EEAD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4092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+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 hasCustomPrompt="1"/>
          </p:nvPr>
        </p:nvSpPr>
        <p:spPr>
          <a:xfrm>
            <a:off x="334434" y="1268760"/>
            <a:ext cx="11521017" cy="5067240"/>
          </a:xfrm>
        </p:spPr>
        <p:txBody>
          <a:bodyPr anchor="ctr">
            <a:normAutofit/>
          </a:bodyPr>
          <a:lstStyle>
            <a:lvl1pPr marL="238264" indent="-238264">
              <a:buClr>
                <a:srgbClr val="4E535E"/>
              </a:buClr>
              <a:buFont typeface="Arial" panose="020B0604020202020204" pitchFamily="34" charset="0"/>
              <a:buChar char="•"/>
              <a:defRPr sz="2400"/>
            </a:lvl1pPr>
            <a:lvl2pPr marL="714794" indent="-238264">
              <a:buClr>
                <a:srgbClr val="4E535E"/>
              </a:buClr>
              <a:buFont typeface="Arial" panose="020B0604020202020204" pitchFamily="34" charset="0"/>
              <a:buChar char="•"/>
              <a:defRPr sz="2000"/>
            </a:lvl2pPr>
            <a:lvl3pPr marL="1111902" indent="-238264">
              <a:buClr>
                <a:srgbClr val="4E535E"/>
              </a:buClr>
              <a:buFont typeface="Arial" panose="020B0604020202020204" pitchFamily="34" charset="0"/>
              <a:buChar char="•"/>
              <a:defRPr sz="1800"/>
            </a:lvl3pPr>
            <a:lvl4pPr marL="1509010" indent="-238264">
              <a:buClr>
                <a:srgbClr val="4E535E"/>
              </a:buClr>
              <a:buFont typeface="Arial" panose="020B0604020202020204" pitchFamily="34" charset="0"/>
              <a:buChar char="•"/>
              <a:defRPr sz="1800"/>
            </a:lvl4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0" name="Titelplatzhalter 11"/>
          <p:cNvSpPr>
            <a:spLocks noGrp="1"/>
          </p:cNvSpPr>
          <p:nvPr>
            <p:ph type="title"/>
          </p:nvPr>
        </p:nvSpPr>
        <p:spPr>
          <a:xfrm>
            <a:off x="348848" y="210326"/>
            <a:ext cx="11519999" cy="590228"/>
          </a:xfrm>
          <a:prstGeom prst="rect">
            <a:avLst/>
          </a:prstGeom>
        </p:spPr>
        <p:txBody>
          <a:bodyPr anchor="ctr"/>
          <a:lstStyle>
            <a:lvl1pPr>
              <a:defRPr sz="2800" b="1">
                <a:latin typeface="+mn-lt"/>
              </a:defRPr>
            </a:lvl1pPr>
          </a:lstStyle>
          <a:p>
            <a:pPr marL="0" lvl="0" algn="l"/>
            <a:r>
              <a:rPr lang="de-DE" dirty="0"/>
              <a:t>Titelmasterformat durch Klicken bearbeiten</a:t>
            </a:r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30B4F899-CB0D-43DE-936C-25F65A367F55}"/>
              </a:ext>
            </a:extLst>
          </p:cNvPr>
          <p:cNvSpPr/>
          <p:nvPr userDrawn="1"/>
        </p:nvSpPr>
        <p:spPr>
          <a:xfrm rot="5400000">
            <a:off x="1295743" y="-542889"/>
            <a:ext cx="121160" cy="2714760"/>
          </a:xfrm>
          <a:prstGeom prst="snip1Rect">
            <a:avLst>
              <a:gd name="adj" fmla="val 50000"/>
            </a:avLst>
          </a:prstGeom>
          <a:solidFill>
            <a:srgbClr val="5E647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97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Textplatzhalter 3"/>
          <p:cNvSpPr txBox="1">
            <a:spLocks/>
          </p:cNvSpPr>
          <p:nvPr/>
        </p:nvSpPr>
        <p:spPr>
          <a:xfrm>
            <a:off x="8193870" y="6570001"/>
            <a:ext cx="3840000" cy="28799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93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BAUSTEIN by T. Schoormann, F. Möller, L. Chandra Kruse &amp; B. Otto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419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image" Target="../media/image14.emf"/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12" Type="http://schemas.openxmlformats.org/officeDocument/2006/relationships/image" Target="../media/image13.emf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7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emf"/><Relationship Id="rId11" Type="http://schemas.openxmlformats.org/officeDocument/2006/relationships/image" Target="../media/image12.emf"/><Relationship Id="rId5" Type="http://schemas.openxmlformats.org/officeDocument/2006/relationships/image" Target="../media/image6.emf"/><Relationship Id="rId15" Type="http://schemas.openxmlformats.org/officeDocument/2006/relationships/image" Target="../media/image16.emf"/><Relationship Id="rId10" Type="http://schemas.openxmlformats.org/officeDocument/2006/relationships/image" Target="../media/image11.emf"/><Relationship Id="rId4" Type="http://schemas.openxmlformats.org/officeDocument/2006/relationships/image" Target="../media/image5.emf"/><Relationship Id="rId9" Type="http://schemas.openxmlformats.org/officeDocument/2006/relationships/image" Target="../media/image10.emf"/><Relationship Id="rId14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5400000">
            <a:off x="4381499" y="-4381501"/>
            <a:ext cx="3429000" cy="12192001"/>
          </a:xfrm>
          <a:prstGeom prst="rect">
            <a:avLst/>
          </a:prstGeom>
          <a:solidFill>
            <a:srgbClr val="5E647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9872" y="372164"/>
            <a:ext cx="6376678" cy="2387600"/>
          </a:xfrm>
        </p:spPr>
        <p:txBody>
          <a:bodyPr>
            <a:normAutofit fontScale="90000"/>
          </a:bodyPr>
          <a:lstStyle/>
          <a:p>
            <a:r>
              <a:rPr lang="en-GB" sz="8000" b="1" dirty="0">
                <a:solidFill>
                  <a:schemeClr val="bg1"/>
                </a:solidFill>
              </a:rPr>
              <a:t>BAUSTEIN. </a:t>
            </a:r>
            <a:br>
              <a:rPr lang="en-GB" sz="8000" b="1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A Design Tool for Configuring and Representing Design Research.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85B9E3-5554-4855-8F12-4521F3D06D48}"/>
              </a:ext>
            </a:extLst>
          </p:cNvPr>
          <p:cNvSpPr/>
          <p:nvPr/>
        </p:nvSpPr>
        <p:spPr>
          <a:xfrm>
            <a:off x="7457984" y="6390515"/>
            <a:ext cx="4557486" cy="463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9612BD2-E779-492A-BD1F-1FF9A69FDDBF}"/>
              </a:ext>
            </a:extLst>
          </p:cNvPr>
          <p:cNvGrpSpPr/>
          <p:nvPr/>
        </p:nvGrpSpPr>
        <p:grpSpPr>
          <a:xfrm>
            <a:off x="6492240" y="6238626"/>
            <a:ext cx="5194254" cy="494420"/>
            <a:chOff x="243651" y="6110515"/>
            <a:chExt cx="6047870" cy="575672"/>
          </a:xfrm>
        </p:grpSpPr>
        <p:pic>
          <p:nvPicPr>
            <p:cNvPr id="8" name="Grafik 27" descr="Logo_ausgetauscht">
              <a:extLst>
                <a:ext uri="{FF2B5EF4-FFF2-40B4-BE49-F238E27FC236}">
                  <a16:creationId xmlns:a16="http://schemas.microsoft.com/office/drawing/2014/main" id="{E13761D5-1B5E-49B5-993D-CCE53F37DC4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56882" y="6158801"/>
              <a:ext cx="1928388" cy="527386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9B582CF-CCAD-44B2-A758-8ACE8D5ABF5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651" y="6110515"/>
              <a:ext cx="1422164" cy="527386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B369464A-623D-4CC1-AC2B-721E5F2E078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6338" y="6110515"/>
              <a:ext cx="2115183" cy="527386"/>
            </a:xfrm>
            <a:prstGeom prst="rect">
              <a:avLst/>
            </a:prstGeom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B963FDF5-434E-49C2-B01E-3445375D4EB8}"/>
              </a:ext>
            </a:extLst>
          </p:cNvPr>
          <p:cNvSpPr txBox="1"/>
          <p:nvPr/>
        </p:nvSpPr>
        <p:spPr>
          <a:xfrm>
            <a:off x="2578101" y="3515595"/>
            <a:ext cx="96139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1100" dirty="0">
                <a:solidFill>
                  <a:srgbClr val="4E535E"/>
                </a:solidFill>
              </a:rPr>
              <a:t>Schoormann, Möller, Chandra Kruse, &amp; Otto (2024). BAUSTEIN – A </a:t>
            </a:r>
            <a:r>
              <a:rPr lang="en-US" sz="1100" dirty="0">
                <a:solidFill>
                  <a:srgbClr val="4E535E"/>
                </a:solidFill>
              </a:rPr>
              <a:t>Design Tool for Configuring and Representing Design Research. </a:t>
            </a:r>
            <a:r>
              <a:rPr lang="en-US" sz="1100" i="1" dirty="0">
                <a:solidFill>
                  <a:srgbClr val="4E535E"/>
                </a:solidFill>
              </a:rPr>
              <a:t>Information Systems Journal</a:t>
            </a:r>
            <a:r>
              <a:rPr lang="en-US" sz="1100" dirty="0">
                <a:solidFill>
                  <a:srgbClr val="4E535E"/>
                </a:solidFill>
              </a:rPr>
              <a:t>. </a:t>
            </a:r>
            <a:endParaRPr lang="en-DE" sz="1100" dirty="0">
              <a:solidFill>
                <a:srgbClr val="4E53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761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REPRESENT </a:t>
            </a:r>
            <a:r>
              <a:rPr lang="en-GB" u="sng" dirty="0"/>
              <a:t>YOUR PROJECT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12466" y="1093033"/>
          <a:ext cx="2726136" cy="1202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96">
                  <a:extLst>
                    <a:ext uri="{9D8B030D-6E8A-4147-A177-3AD203B41FA5}">
                      <a16:colId xmlns:a16="http://schemas.microsoft.com/office/drawing/2014/main" val="3178470592"/>
                    </a:ext>
                  </a:extLst>
                </a:gridCol>
                <a:gridCol w="2476240">
                  <a:extLst>
                    <a:ext uri="{9D8B030D-6E8A-4147-A177-3AD203B41FA5}">
                      <a16:colId xmlns:a16="http://schemas.microsoft.com/office/drawing/2014/main" val="478569061"/>
                    </a:ext>
                  </a:extLst>
                </a:gridCol>
              </a:tblGrid>
              <a:tr h="6439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cap="all" baseline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54523" marR="54523" marT="27261" marB="2726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9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Planning &amp; </a:t>
                      </a:r>
                      <a:b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</a:br>
                      <a: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Strategizing</a:t>
                      </a:r>
                    </a:p>
                  </a:txBody>
                  <a:tcPr marL="54523" marR="54523" marT="27261" marB="2726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9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415441"/>
                  </a:ext>
                </a:extLst>
              </a:tr>
              <a:tr h="5581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1" noProof="0" dirty="0"/>
                    </a:p>
                  </a:txBody>
                  <a:tcPr marL="54523" marR="54523" marT="27261" marB="27261" vert="vert27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9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noProof="0" dirty="0"/>
                    </a:p>
                  </a:txBody>
                  <a:tcPr marL="54523" marR="54523" marT="27261" marB="272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919019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369864" y="1093047"/>
          <a:ext cx="2726136" cy="1202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96">
                  <a:extLst>
                    <a:ext uri="{9D8B030D-6E8A-4147-A177-3AD203B41FA5}">
                      <a16:colId xmlns:a16="http://schemas.microsoft.com/office/drawing/2014/main" val="3178470592"/>
                    </a:ext>
                  </a:extLst>
                </a:gridCol>
                <a:gridCol w="2476240">
                  <a:extLst>
                    <a:ext uri="{9D8B030D-6E8A-4147-A177-3AD203B41FA5}">
                      <a16:colId xmlns:a16="http://schemas.microsoft.com/office/drawing/2014/main" val="478569061"/>
                    </a:ext>
                  </a:extLst>
                </a:gridCol>
              </a:tblGrid>
              <a:tr h="6439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cap="all" baseline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54523" marR="54523" marT="27261" marB="27261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9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Problem &amp; </a:t>
                      </a:r>
                      <a:b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</a:br>
                      <a: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need finding</a:t>
                      </a:r>
                    </a:p>
                  </a:txBody>
                  <a:tcPr marL="54523" marR="54523" marT="27261" marB="2726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9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415441"/>
                  </a:ext>
                </a:extLst>
              </a:tr>
              <a:tr h="5581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1" noProof="0" dirty="0"/>
                    </a:p>
                  </a:txBody>
                  <a:tcPr marL="54523" marR="54523" marT="27261" marB="27261" vert="vert27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9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noProof="0" dirty="0"/>
                    </a:p>
                  </a:txBody>
                  <a:tcPr marL="54523" marR="54523" marT="27261" marB="272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919019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040938" y="2531372"/>
          <a:ext cx="2726136" cy="1202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96">
                  <a:extLst>
                    <a:ext uri="{9D8B030D-6E8A-4147-A177-3AD203B41FA5}">
                      <a16:colId xmlns:a16="http://schemas.microsoft.com/office/drawing/2014/main" val="3178470592"/>
                    </a:ext>
                  </a:extLst>
                </a:gridCol>
                <a:gridCol w="2476240">
                  <a:extLst>
                    <a:ext uri="{9D8B030D-6E8A-4147-A177-3AD203B41FA5}">
                      <a16:colId xmlns:a16="http://schemas.microsoft.com/office/drawing/2014/main" val="478569061"/>
                    </a:ext>
                  </a:extLst>
                </a:gridCol>
              </a:tblGrid>
              <a:tr h="6439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cap="all" baseline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54523" marR="54523" marT="27261" marB="2726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F2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Grounding &amp; Conceptualization</a:t>
                      </a:r>
                    </a:p>
                  </a:txBody>
                  <a:tcPr marL="54523" marR="54523" marT="27261" marB="2726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F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415441"/>
                  </a:ext>
                </a:extLst>
              </a:tr>
              <a:tr h="5581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1" noProof="0" dirty="0"/>
                    </a:p>
                  </a:txBody>
                  <a:tcPr marL="54523" marR="54523" marT="27261" marB="27261" vert="vert27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F2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noProof="0" dirty="0"/>
                    </a:p>
                  </a:txBody>
                  <a:tcPr marL="54523" marR="54523" marT="27261" marB="272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919019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87912"/>
              </p:ext>
            </p:extLst>
          </p:nvPr>
        </p:nvGraphicFramePr>
        <p:xfrm>
          <a:off x="3291807" y="5327979"/>
          <a:ext cx="2726136" cy="1202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96">
                  <a:extLst>
                    <a:ext uri="{9D8B030D-6E8A-4147-A177-3AD203B41FA5}">
                      <a16:colId xmlns:a16="http://schemas.microsoft.com/office/drawing/2014/main" val="3178470592"/>
                    </a:ext>
                  </a:extLst>
                </a:gridCol>
                <a:gridCol w="2476240">
                  <a:extLst>
                    <a:ext uri="{9D8B030D-6E8A-4147-A177-3AD203B41FA5}">
                      <a16:colId xmlns:a16="http://schemas.microsoft.com/office/drawing/2014/main" val="478569061"/>
                    </a:ext>
                  </a:extLst>
                </a:gridCol>
              </a:tblGrid>
              <a:tr h="6439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cap="all" baseline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54523" marR="54523" marT="27261" marB="2726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Knowledge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Formulation</a:t>
                      </a:r>
                    </a:p>
                  </a:txBody>
                  <a:tcPr marL="54523" marR="54523" marT="27261" marB="2726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415441"/>
                  </a:ext>
                </a:extLst>
              </a:tr>
              <a:tr h="5581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1" noProof="0" dirty="0"/>
                    </a:p>
                  </a:txBody>
                  <a:tcPr marL="54523" marR="54523" marT="27261" marB="27261" vert="vert27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noProof="0" dirty="0"/>
                    </a:p>
                  </a:txBody>
                  <a:tcPr marL="54523" marR="54523" marT="27261" marB="272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919019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97279"/>
              </p:ext>
            </p:extLst>
          </p:nvPr>
        </p:nvGraphicFramePr>
        <p:xfrm>
          <a:off x="334497" y="5319616"/>
          <a:ext cx="2726136" cy="1202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96">
                  <a:extLst>
                    <a:ext uri="{9D8B030D-6E8A-4147-A177-3AD203B41FA5}">
                      <a16:colId xmlns:a16="http://schemas.microsoft.com/office/drawing/2014/main" val="3178470592"/>
                    </a:ext>
                  </a:extLst>
                </a:gridCol>
                <a:gridCol w="2476240">
                  <a:extLst>
                    <a:ext uri="{9D8B030D-6E8A-4147-A177-3AD203B41FA5}">
                      <a16:colId xmlns:a16="http://schemas.microsoft.com/office/drawing/2014/main" val="478569061"/>
                    </a:ext>
                  </a:extLst>
                </a:gridCol>
              </a:tblGrid>
              <a:tr h="6439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cap="all" baseline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54523" marR="54523" marT="27261" marB="2726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cap="all" baseline="0" noProof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Artifact</a:t>
                      </a:r>
                      <a: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building</a:t>
                      </a:r>
                    </a:p>
                  </a:txBody>
                  <a:tcPr marL="54523" marR="54523" marT="27261" marB="2726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415441"/>
                  </a:ext>
                </a:extLst>
              </a:tr>
              <a:tr h="5581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1" noProof="0" dirty="0"/>
                    </a:p>
                  </a:txBody>
                  <a:tcPr marL="54523" marR="54523" marT="27261" marB="27261" vert="vert27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noProof="0" dirty="0"/>
                    </a:p>
                  </a:txBody>
                  <a:tcPr marL="54523" marR="54523" marT="27261" marB="272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919019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3970666" y="2531372"/>
          <a:ext cx="2726136" cy="1202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96">
                  <a:extLst>
                    <a:ext uri="{9D8B030D-6E8A-4147-A177-3AD203B41FA5}">
                      <a16:colId xmlns:a16="http://schemas.microsoft.com/office/drawing/2014/main" val="3178470592"/>
                    </a:ext>
                  </a:extLst>
                </a:gridCol>
                <a:gridCol w="2476240">
                  <a:extLst>
                    <a:ext uri="{9D8B030D-6E8A-4147-A177-3AD203B41FA5}">
                      <a16:colId xmlns:a16="http://schemas.microsoft.com/office/drawing/2014/main" val="478569061"/>
                    </a:ext>
                  </a:extLst>
                </a:gridCol>
              </a:tblGrid>
              <a:tr h="5825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cap="all" baseline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54523" marR="54523" marT="27261" marB="2726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F2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EX-ANTE Evaluation &amp;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Justification</a:t>
                      </a:r>
                    </a:p>
                  </a:txBody>
                  <a:tcPr marL="54523" marR="54523" marT="27261" marB="2726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F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415441"/>
                  </a:ext>
                </a:extLst>
              </a:tr>
              <a:tr h="6195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1" noProof="0" dirty="0"/>
                    </a:p>
                  </a:txBody>
                  <a:tcPr marL="54523" marR="54523" marT="27261" marB="27261" vert="vert27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F2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noProof="0" dirty="0"/>
                    </a:p>
                  </a:txBody>
                  <a:tcPr marL="54523" marR="54523" marT="27261" marB="272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919019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312466" y="3940914"/>
          <a:ext cx="2726136" cy="1202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96">
                  <a:extLst>
                    <a:ext uri="{9D8B030D-6E8A-4147-A177-3AD203B41FA5}">
                      <a16:colId xmlns:a16="http://schemas.microsoft.com/office/drawing/2014/main" val="3178470592"/>
                    </a:ext>
                  </a:extLst>
                </a:gridCol>
                <a:gridCol w="2476240">
                  <a:extLst>
                    <a:ext uri="{9D8B030D-6E8A-4147-A177-3AD203B41FA5}">
                      <a16:colId xmlns:a16="http://schemas.microsoft.com/office/drawing/2014/main" val="478569061"/>
                    </a:ext>
                  </a:extLst>
                </a:gridCol>
              </a:tblGrid>
              <a:tr h="492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cap="all" baseline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54523" marR="54523" marT="27261" marB="2726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6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Refinement &amp;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Revision</a:t>
                      </a:r>
                    </a:p>
                  </a:txBody>
                  <a:tcPr marL="54523" marR="54523" marT="27261" marB="2726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6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415441"/>
                  </a:ext>
                </a:extLst>
              </a:tr>
              <a:tr h="7093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1" noProof="0" dirty="0"/>
                    </a:p>
                  </a:txBody>
                  <a:tcPr marL="54523" marR="54523" marT="27261" marB="27261" vert="vert27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6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noProof="0" dirty="0"/>
                    </a:p>
                  </a:txBody>
                  <a:tcPr marL="54523" marR="54523" marT="27261" marB="272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919019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372377"/>
              </p:ext>
            </p:extLst>
          </p:nvPr>
        </p:nvGraphicFramePr>
        <p:xfrm>
          <a:off x="6249117" y="5312032"/>
          <a:ext cx="2726136" cy="1202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96">
                  <a:extLst>
                    <a:ext uri="{9D8B030D-6E8A-4147-A177-3AD203B41FA5}">
                      <a16:colId xmlns:a16="http://schemas.microsoft.com/office/drawing/2014/main" val="3178470592"/>
                    </a:ext>
                  </a:extLst>
                </a:gridCol>
                <a:gridCol w="2476240">
                  <a:extLst>
                    <a:ext uri="{9D8B030D-6E8A-4147-A177-3AD203B41FA5}">
                      <a16:colId xmlns:a16="http://schemas.microsoft.com/office/drawing/2014/main" val="478569061"/>
                    </a:ext>
                  </a:extLst>
                </a:gridCol>
              </a:tblGrid>
              <a:tr h="6439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cap="all" baseline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54523" marR="54523" marT="27261" marB="2726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Target user-specific Communication</a:t>
                      </a:r>
                    </a:p>
                  </a:txBody>
                  <a:tcPr marL="54523" marR="54523" marT="27261" marB="2726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415441"/>
                  </a:ext>
                </a:extLst>
              </a:tr>
              <a:tr h="5581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1" noProof="0" dirty="0"/>
                    </a:p>
                  </a:txBody>
                  <a:tcPr marL="54523" marR="54523" marT="27261" marB="27261" vert="vert27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noProof="0" dirty="0"/>
                    </a:p>
                  </a:txBody>
                  <a:tcPr marL="54523" marR="54523" marT="27261" marB="272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919019"/>
                  </a:ext>
                </a:extLst>
              </a:tr>
            </a:tbl>
          </a:graphicData>
        </a:graphic>
      </p:graphicFrame>
      <p:graphicFrame>
        <p:nvGraphicFramePr>
          <p:cNvPr id="90" name="Table 89"/>
          <p:cNvGraphicFramePr>
            <a:graphicFrameLocks noGrp="1"/>
          </p:cNvGraphicFramePr>
          <p:nvPr/>
        </p:nvGraphicFramePr>
        <p:xfrm>
          <a:off x="3262249" y="3933422"/>
          <a:ext cx="2726136" cy="1202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96">
                  <a:extLst>
                    <a:ext uri="{9D8B030D-6E8A-4147-A177-3AD203B41FA5}">
                      <a16:colId xmlns:a16="http://schemas.microsoft.com/office/drawing/2014/main" val="3178470592"/>
                    </a:ext>
                  </a:extLst>
                </a:gridCol>
                <a:gridCol w="2476240">
                  <a:extLst>
                    <a:ext uri="{9D8B030D-6E8A-4147-A177-3AD203B41FA5}">
                      <a16:colId xmlns:a16="http://schemas.microsoft.com/office/drawing/2014/main" val="478569061"/>
                    </a:ext>
                  </a:extLst>
                </a:gridCol>
              </a:tblGrid>
              <a:tr h="492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cap="all" baseline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54523" marR="54523" marT="27261" marB="2726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6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Abstraction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level Check</a:t>
                      </a:r>
                    </a:p>
                  </a:txBody>
                  <a:tcPr marL="54523" marR="54523" marT="27261" marB="2726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6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415441"/>
                  </a:ext>
                </a:extLst>
              </a:tr>
              <a:tr h="7093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1" noProof="0" dirty="0"/>
                    </a:p>
                  </a:txBody>
                  <a:tcPr marL="54523" marR="54523" marT="27261" marB="27261" vert="vert27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6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noProof="0" dirty="0"/>
                    </a:p>
                  </a:txBody>
                  <a:tcPr marL="54523" marR="54523" marT="27261" marB="272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919019"/>
                  </a:ext>
                </a:extLst>
              </a:tr>
            </a:tbl>
          </a:graphicData>
        </a:graphic>
      </p:graphicFrame>
      <p:graphicFrame>
        <p:nvGraphicFramePr>
          <p:cNvPr id="91" name="Table 90"/>
          <p:cNvGraphicFramePr>
            <a:graphicFrameLocks noGrp="1"/>
          </p:cNvGraphicFramePr>
          <p:nvPr/>
        </p:nvGraphicFramePr>
        <p:xfrm>
          <a:off x="6250265" y="3925930"/>
          <a:ext cx="2726136" cy="1202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96">
                  <a:extLst>
                    <a:ext uri="{9D8B030D-6E8A-4147-A177-3AD203B41FA5}">
                      <a16:colId xmlns:a16="http://schemas.microsoft.com/office/drawing/2014/main" val="3178470592"/>
                    </a:ext>
                  </a:extLst>
                </a:gridCol>
                <a:gridCol w="2476240">
                  <a:extLst>
                    <a:ext uri="{9D8B030D-6E8A-4147-A177-3AD203B41FA5}">
                      <a16:colId xmlns:a16="http://schemas.microsoft.com/office/drawing/2014/main" val="478569061"/>
                    </a:ext>
                  </a:extLst>
                </a:gridCol>
              </a:tblGrid>
              <a:tr h="492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cap="all" baseline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54523" marR="54523" marT="27261" marB="2726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6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Dependency analysis</a:t>
                      </a:r>
                    </a:p>
                  </a:txBody>
                  <a:tcPr marL="54523" marR="54523" marT="27261" marB="2726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6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415441"/>
                  </a:ext>
                </a:extLst>
              </a:tr>
              <a:tr h="7093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1" noProof="0" dirty="0"/>
                    </a:p>
                  </a:txBody>
                  <a:tcPr marL="54523" marR="54523" marT="27261" marB="27261" vert="vert27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6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noProof="0" dirty="0"/>
                    </a:p>
                  </a:txBody>
                  <a:tcPr marL="54523" marR="54523" marT="27261" marB="272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919019"/>
                  </a:ext>
                </a:extLst>
              </a:tr>
            </a:tbl>
          </a:graphicData>
        </a:graphic>
      </p:graphicFrame>
      <p:graphicFrame>
        <p:nvGraphicFramePr>
          <p:cNvPr id="92" name="Table 91"/>
          <p:cNvGraphicFramePr>
            <a:graphicFrameLocks noGrp="1"/>
          </p:cNvGraphicFramePr>
          <p:nvPr/>
        </p:nvGraphicFramePr>
        <p:xfrm>
          <a:off x="9250981" y="3925930"/>
          <a:ext cx="2726136" cy="1202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96">
                  <a:extLst>
                    <a:ext uri="{9D8B030D-6E8A-4147-A177-3AD203B41FA5}">
                      <a16:colId xmlns:a16="http://schemas.microsoft.com/office/drawing/2014/main" val="3178470592"/>
                    </a:ext>
                  </a:extLst>
                </a:gridCol>
                <a:gridCol w="2476240">
                  <a:extLst>
                    <a:ext uri="{9D8B030D-6E8A-4147-A177-3AD203B41FA5}">
                      <a16:colId xmlns:a16="http://schemas.microsoft.com/office/drawing/2014/main" val="478569061"/>
                    </a:ext>
                  </a:extLst>
                </a:gridCol>
              </a:tblGrid>
              <a:tr h="492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cap="all" baseline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54523" marR="54523" marT="27261" marB="2726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6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Reflection</a:t>
                      </a:r>
                    </a:p>
                  </a:txBody>
                  <a:tcPr marL="54523" marR="54523" marT="27261" marB="2726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6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415441"/>
                  </a:ext>
                </a:extLst>
              </a:tr>
              <a:tr h="7093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1" noProof="0" dirty="0"/>
                    </a:p>
                  </a:txBody>
                  <a:tcPr marL="54523" marR="54523" marT="27261" marB="27261" vert="vert27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6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noProof="0" dirty="0"/>
                    </a:p>
                  </a:txBody>
                  <a:tcPr marL="54523" marR="54523" marT="27261" marB="272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919019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6927976" y="2532335"/>
          <a:ext cx="2726136" cy="1202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96">
                  <a:extLst>
                    <a:ext uri="{9D8B030D-6E8A-4147-A177-3AD203B41FA5}">
                      <a16:colId xmlns:a16="http://schemas.microsoft.com/office/drawing/2014/main" val="3178470592"/>
                    </a:ext>
                  </a:extLst>
                </a:gridCol>
                <a:gridCol w="2476240">
                  <a:extLst>
                    <a:ext uri="{9D8B030D-6E8A-4147-A177-3AD203B41FA5}">
                      <a16:colId xmlns:a16="http://schemas.microsoft.com/office/drawing/2014/main" val="478569061"/>
                    </a:ext>
                  </a:extLst>
                </a:gridCol>
              </a:tblGrid>
              <a:tr h="5825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cap="all" baseline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54523" marR="54523" marT="27261" marB="2726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F2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EX-POST Evaluation &amp;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Justification</a:t>
                      </a:r>
                    </a:p>
                  </a:txBody>
                  <a:tcPr marL="54523" marR="54523" marT="27261" marB="2726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F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415441"/>
                  </a:ext>
                </a:extLst>
              </a:tr>
              <a:tr h="6195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1" noProof="0" dirty="0"/>
                    </a:p>
                  </a:txBody>
                  <a:tcPr marL="54523" marR="54523" marT="27261" marB="27261" vert="vert27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F2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noProof="0" dirty="0"/>
                    </a:p>
                  </a:txBody>
                  <a:tcPr marL="54523" marR="54523" marT="27261" marB="272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919019"/>
                  </a:ext>
                </a:extLst>
              </a:tr>
            </a:tbl>
          </a:graphicData>
        </a:graphic>
      </p:graphicFrame>
      <p:graphicFrame>
        <p:nvGraphicFramePr>
          <p:cNvPr id="96" name="Table 95"/>
          <p:cNvGraphicFramePr>
            <a:graphicFrameLocks noGrp="1"/>
          </p:cNvGraphicFramePr>
          <p:nvPr/>
        </p:nvGraphicFramePr>
        <p:xfrm>
          <a:off x="6365540" y="1107968"/>
          <a:ext cx="2726136" cy="1202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96">
                  <a:extLst>
                    <a:ext uri="{9D8B030D-6E8A-4147-A177-3AD203B41FA5}">
                      <a16:colId xmlns:a16="http://schemas.microsoft.com/office/drawing/2014/main" val="3178470592"/>
                    </a:ext>
                  </a:extLst>
                </a:gridCol>
                <a:gridCol w="2476240">
                  <a:extLst>
                    <a:ext uri="{9D8B030D-6E8A-4147-A177-3AD203B41FA5}">
                      <a16:colId xmlns:a16="http://schemas.microsoft.com/office/drawing/2014/main" val="478569061"/>
                    </a:ext>
                  </a:extLst>
                </a:gridCol>
              </a:tblGrid>
              <a:tr h="6439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cap="all" baseline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54523" marR="54523" marT="27261" marB="2726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9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Envisioning &amp; Ideation</a:t>
                      </a:r>
                    </a:p>
                  </a:txBody>
                  <a:tcPr marL="54523" marR="54523" marT="27261" marB="2726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9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415441"/>
                  </a:ext>
                </a:extLst>
              </a:tr>
              <a:tr h="5581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1" noProof="0" dirty="0"/>
                    </a:p>
                  </a:txBody>
                  <a:tcPr marL="54523" marR="54523" marT="27261" marB="27261" vert="vert27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9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noProof="0" dirty="0"/>
                    </a:p>
                  </a:txBody>
                  <a:tcPr marL="54523" marR="54523" marT="27261" marB="272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919019"/>
                  </a:ext>
                </a:extLst>
              </a:tr>
            </a:tbl>
          </a:graphicData>
        </a:graphic>
      </p:graphicFrame>
      <p:graphicFrame>
        <p:nvGraphicFramePr>
          <p:cNvPr id="97" name="Table 96"/>
          <p:cNvGraphicFramePr>
            <a:graphicFrameLocks noGrp="1"/>
          </p:cNvGraphicFramePr>
          <p:nvPr/>
        </p:nvGraphicFramePr>
        <p:xfrm>
          <a:off x="9422938" y="1107968"/>
          <a:ext cx="2726136" cy="1202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96">
                  <a:extLst>
                    <a:ext uri="{9D8B030D-6E8A-4147-A177-3AD203B41FA5}">
                      <a16:colId xmlns:a16="http://schemas.microsoft.com/office/drawing/2014/main" val="3178470592"/>
                    </a:ext>
                  </a:extLst>
                </a:gridCol>
                <a:gridCol w="2476240">
                  <a:extLst>
                    <a:ext uri="{9D8B030D-6E8A-4147-A177-3AD203B41FA5}">
                      <a16:colId xmlns:a16="http://schemas.microsoft.com/office/drawing/2014/main" val="478569061"/>
                    </a:ext>
                  </a:extLst>
                </a:gridCol>
              </a:tblGrid>
              <a:tr h="6439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cap="all" baseline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54523" marR="54523" marT="27261" marB="27261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9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Feasibility check</a:t>
                      </a:r>
                    </a:p>
                  </a:txBody>
                  <a:tcPr marL="54523" marR="54523" marT="27261" marB="2726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9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415441"/>
                  </a:ext>
                </a:extLst>
              </a:tr>
              <a:tr h="5581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1" noProof="0" dirty="0"/>
                    </a:p>
                  </a:txBody>
                  <a:tcPr marL="54523" marR="54523" marT="27261" marB="27261" vert="vert27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9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noProof="0" dirty="0"/>
                    </a:p>
                  </a:txBody>
                  <a:tcPr marL="54523" marR="54523" marT="27261" marB="272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919019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438FDA3B-8EA2-4240-958B-ED9AEA448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430200"/>
              </p:ext>
            </p:extLst>
          </p:nvPr>
        </p:nvGraphicFramePr>
        <p:xfrm>
          <a:off x="9250981" y="5311941"/>
          <a:ext cx="2726136" cy="1202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96">
                  <a:extLst>
                    <a:ext uri="{9D8B030D-6E8A-4147-A177-3AD203B41FA5}">
                      <a16:colId xmlns:a16="http://schemas.microsoft.com/office/drawing/2014/main" val="3178470592"/>
                    </a:ext>
                  </a:extLst>
                </a:gridCol>
                <a:gridCol w="2476240">
                  <a:extLst>
                    <a:ext uri="{9D8B030D-6E8A-4147-A177-3AD203B41FA5}">
                      <a16:colId xmlns:a16="http://schemas.microsoft.com/office/drawing/2014/main" val="478569061"/>
                    </a:ext>
                  </a:extLst>
                </a:gridCol>
              </a:tblGrid>
              <a:tr h="492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cap="all" baseline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54523" marR="54523" marT="27261" marB="2726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cap="all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*BLANK*</a:t>
                      </a:r>
                    </a:p>
                  </a:txBody>
                  <a:tcPr marL="54523" marR="54523" marT="27261" marB="2726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415441"/>
                  </a:ext>
                </a:extLst>
              </a:tr>
              <a:tr h="7093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1" noProof="0" dirty="0"/>
                    </a:p>
                  </a:txBody>
                  <a:tcPr marL="54523" marR="54523" marT="27261" marB="27261" vert="vert27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noProof="0" dirty="0"/>
                    </a:p>
                  </a:txBody>
                  <a:tcPr marL="54523" marR="54523" marT="27261" marB="272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919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446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REPRESENT </a:t>
            </a:r>
            <a:r>
              <a:rPr lang="en-GB" u="sng" dirty="0"/>
              <a:t>YOUR PROJECT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D1EFBFE-41D5-48AF-AB61-76656C8F99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1891" y="106428"/>
            <a:ext cx="1486428" cy="163408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ED8C907-DE19-47BC-B86D-E15E985B94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1647" y="106428"/>
            <a:ext cx="1504097" cy="163408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FCE7FE5-6B85-4DB6-B287-05855376F1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89072" y="106428"/>
            <a:ext cx="1504595" cy="163408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B5383FC-3B51-44ED-804A-24C877F50A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76996" y="106428"/>
            <a:ext cx="1504595" cy="163408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1AFD569-05F9-427B-9EE3-17A41CB5702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99544" y="1797179"/>
            <a:ext cx="1504095" cy="1634086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35E25018-5045-4B88-90A0-622DAACF4EE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70871" y="1797179"/>
            <a:ext cx="1479345" cy="163408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2733CB3-4404-4B92-BCEE-1A5324247B0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17449" y="1797179"/>
            <a:ext cx="1486921" cy="163408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5E27726-CB27-4A91-A97E-29255D5BC49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31398" y="3487931"/>
            <a:ext cx="1486921" cy="1634086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A835D5D-2F66-4124-A42B-F0F4389110F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84933" y="3487931"/>
            <a:ext cx="1504555" cy="1634086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AEE46F5-77CB-4C0C-9AE5-2DFBFAD3D2B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256102" y="3487931"/>
            <a:ext cx="1481121" cy="1634086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4C53804-C9A1-45EC-94FC-F3DB5394F67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803837" y="3487931"/>
            <a:ext cx="1486428" cy="163408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6097FBF-51B3-40D8-853E-247EB46BE0B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699544" y="5179460"/>
            <a:ext cx="1504097" cy="163408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BB76694-CB04-49B9-A53E-A494CB3FB10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374882" y="5179460"/>
            <a:ext cx="1504097" cy="1634086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E227E48B-1741-42B9-98A0-318BA2987F6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050221" y="5179460"/>
            <a:ext cx="1486921" cy="1634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397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Widescreen</PresentationFormat>
  <Paragraphs>31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BAUSTEIN.  A Design Tool for Configuring and Representing Design Research.</vt:lpstr>
      <vt:lpstr>REPRESENT YOUR PROJECT</vt:lpstr>
      <vt:lpstr>REPRESENT YOUR PROJECT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Thorsten Schoormann</dc:creator>
  <cp:lastModifiedBy>Schoormann</cp:lastModifiedBy>
  <cp:revision>387</cp:revision>
  <dcterms:created xsi:type="dcterms:W3CDTF">2021-12-17T18:17:00Z</dcterms:created>
  <dcterms:modified xsi:type="dcterms:W3CDTF">2024-03-06T12:52:18Z</dcterms:modified>
</cp:coreProperties>
</file>